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57" r:id="rId5"/>
    <p:sldId id="262" r:id="rId6"/>
    <p:sldId id="259" r:id="rId7"/>
    <p:sldId id="261" r:id="rId8"/>
    <p:sldId id="263" r:id="rId9"/>
    <p:sldId id="260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7293" autoAdjust="0"/>
  </p:normalViewPr>
  <p:slideViewPr>
    <p:cSldViewPr>
      <p:cViewPr varScale="1">
        <p:scale>
          <a:sx n="63" d="100"/>
          <a:sy n="63" d="100"/>
        </p:scale>
        <p:origin x="20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8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28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15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4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6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74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8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1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13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D02F5-5A1F-48CE-8260-A0E23DEDA157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F19EC-498B-45D1-845B-9D27893C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35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PAPERLESS INTERNATIONAL TRADE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</a:t>
            </a:r>
          </a:p>
          <a:p>
            <a:r>
              <a:rPr lang="en-US" dirty="0"/>
              <a:t>CA. Nirmal Ghorawat</a:t>
            </a:r>
          </a:p>
          <a:p>
            <a:r>
              <a:rPr lang="en-US" dirty="0"/>
              <a:t>India</a:t>
            </a:r>
          </a:p>
        </p:txBody>
      </p:sp>
    </p:spTree>
    <p:extLst>
      <p:ext uri="{BB962C8B-B14F-4D97-AF65-F5344CB8AC3E}">
        <p14:creationId xmlns:p14="http://schemas.microsoft.com/office/powerpoint/2010/main" val="2426061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Businesses issue various Financial Documents for recording their Transactions to counter-party(</a:t>
            </a:r>
            <a:r>
              <a:rPr lang="en-US" dirty="0" err="1"/>
              <a:t>ies</a:t>
            </a:r>
            <a:r>
              <a:rPr lang="en-US" dirty="0"/>
              <a:t>) in paper / closed formats.</a:t>
            </a:r>
          </a:p>
          <a:p>
            <a:endParaRPr lang="en-US" dirty="0"/>
          </a:p>
          <a:p>
            <a:r>
              <a:rPr lang="en-US" dirty="0"/>
              <a:t>Electronic Data Interchange – transmission of Information “electronically” but not “intelligently” – manual re-keying and / or extraction of data</a:t>
            </a:r>
          </a:p>
        </p:txBody>
      </p:sp>
    </p:spTree>
    <p:extLst>
      <p:ext uri="{BB962C8B-B14F-4D97-AF65-F5344CB8AC3E}">
        <p14:creationId xmlns:p14="http://schemas.microsoft.com/office/powerpoint/2010/main" val="2587076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C141-1640-4AAC-A146-15ED2376C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DRIVER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3D96D-C1EB-49A0-9299-D0F938EBD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Business(es) and Regulators across various National Jurisdictions are going ‘paperless’ and electronic processing of information.</a:t>
            </a:r>
          </a:p>
          <a:p>
            <a:pPr algn="just"/>
            <a:r>
              <a:rPr lang="en-US" dirty="0"/>
              <a:t>The Total Value of International Trade in CY 2019 is estimated at USD 6 Trillion by UNCTAD.</a:t>
            </a:r>
          </a:p>
          <a:p>
            <a:pPr algn="just"/>
            <a:r>
              <a:rPr lang="en-US" dirty="0"/>
              <a:t>However, there are “inter-</a:t>
            </a:r>
            <a:r>
              <a:rPr lang="en-US" dirty="0" err="1"/>
              <a:t>operatibility</a:t>
            </a:r>
            <a:r>
              <a:rPr lang="en-US" dirty="0"/>
              <a:t>” issues within National jurisdictions and also between Multiple National jurisdictions.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70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HYPOTHESIS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/>
          <a:p>
            <a:pPr marL="285750" indent="-285750"/>
            <a:r>
              <a:rPr lang="en-US" dirty="0"/>
              <a:t>Mail Box [Paper, Electronic]</a:t>
            </a:r>
          </a:p>
          <a:p>
            <a:pPr marL="285750" lvl="1"/>
            <a:r>
              <a:rPr lang="en-US" dirty="0"/>
              <a:t>Receives and sends transaction vouchers – Invoices, Receipts, Payment Vouchers</a:t>
            </a:r>
          </a:p>
          <a:p>
            <a:pPr marL="285750" lvl="1"/>
            <a:r>
              <a:rPr lang="en-US" dirty="0"/>
              <a:t>Manual Extraction and Re-keying in the Accounting Package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3581400" cy="4525963"/>
          </a:xfrm>
        </p:spPr>
        <p:txBody>
          <a:bodyPr/>
          <a:lstStyle/>
          <a:p>
            <a:r>
              <a:rPr lang="en-US" dirty="0"/>
              <a:t>The Accounting Package / ERP</a:t>
            </a:r>
          </a:p>
          <a:p>
            <a:pPr marL="285750" lvl="1"/>
            <a:r>
              <a:rPr lang="en-US" dirty="0"/>
              <a:t>Receives and sends transaction vouchers – Invoices, Receipts, Payment Vouchers</a:t>
            </a:r>
          </a:p>
          <a:p>
            <a:pPr marL="285750" lvl="1"/>
            <a:r>
              <a:rPr lang="en-US" dirty="0"/>
              <a:t>Without manual extraction and re-keying</a:t>
            </a:r>
          </a:p>
          <a:p>
            <a:pPr lvl="1"/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95600" y="2514600"/>
            <a:ext cx="25146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19400" y="20574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</a:rPr>
              <a:t>TRANSFORMATION</a:t>
            </a:r>
          </a:p>
        </p:txBody>
      </p:sp>
    </p:spTree>
    <p:extLst>
      <p:ext uri="{BB962C8B-B14F-4D97-AF65-F5344CB8AC3E}">
        <p14:creationId xmlns:p14="http://schemas.microsoft.com/office/powerpoint/2010/main" val="3200828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pieces of business information are manually extracted, re-keyed with or without additional pieces of business information and transmitted for onward use.</a:t>
            </a:r>
          </a:p>
        </p:txBody>
      </p:sp>
    </p:spTree>
    <p:extLst>
      <p:ext uri="{BB962C8B-B14F-4D97-AF65-F5344CB8AC3E}">
        <p14:creationId xmlns:p14="http://schemas.microsoft.com/office/powerpoint/2010/main" val="2775635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stCxn id="56" idx="0"/>
          </p:cNvCxnSpPr>
          <p:nvPr/>
        </p:nvCxnSpPr>
        <p:spPr>
          <a:xfrm>
            <a:off x="4560570" y="762000"/>
            <a:ext cx="11430" cy="609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819400" y="31242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SELLER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0" y="31242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BUYER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191000" y="35814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08414" y="31432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10" name="Straight Arrow Connector 9"/>
          <p:cNvCxnSpPr>
            <a:stCxn id="4" idx="3"/>
            <a:endCxn id="5" idx="1"/>
          </p:cNvCxnSpPr>
          <p:nvPr/>
        </p:nvCxnSpPr>
        <p:spPr>
          <a:xfrm>
            <a:off x="4191000" y="34671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72323" y="34747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86200" y="18288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SHIPPING / LOGISTICS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81200" y="18288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CUSTOMS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91200" y="18288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CUSTOMS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81200" y="42672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BANK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15000" y="42672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BANK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352800" y="4419600"/>
            <a:ext cx="2362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352800" y="4724400"/>
            <a:ext cx="2362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7" idx="0"/>
            <a:endCxn id="5" idx="2"/>
          </p:cNvCxnSpPr>
          <p:nvPr/>
        </p:nvCxnSpPr>
        <p:spPr>
          <a:xfrm flipH="1" flipV="1">
            <a:off x="5715000" y="38100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172200" y="38100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6" idx="0"/>
            <a:endCxn id="4" idx="2"/>
          </p:cNvCxnSpPr>
          <p:nvPr/>
        </p:nvCxnSpPr>
        <p:spPr>
          <a:xfrm flipV="1">
            <a:off x="2667000" y="3810000"/>
            <a:ext cx="838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286000" y="3810000"/>
            <a:ext cx="8001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4" idx="0"/>
          </p:cNvCxnSpPr>
          <p:nvPr/>
        </p:nvCxnSpPr>
        <p:spPr>
          <a:xfrm flipV="1">
            <a:off x="3505200" y="2171700"/>
            <a:ext cx="304800" cy="952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3"/>
            <a:endCxn id="5" idx="0"/>
          </p:cNvCxnSpPr>
          <p:nvPr/>
        </p:nvCxnSpPr>
        <p:spPr>
          <a:xfrm>
            <a:off x="5257800" y="2171700"/>
            <a:ext cx="457200" cy="952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4" idx="3"/>
          </p:cNvCxnSpPr>
          <p:nvPr/>
        </p:nvCxnSpPr>
        <p:spPr>
          <a:xfrm>
            <a:off x="3352800" y="2171700"/>
            <a:ext cx="304800" cy="476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5" idx="1"/>
          </p:cNvCxnSpPr>
          <p:nvPr/>
        </p:nvCxnSpPr>
        <p:spPr>
          <a:xfrm flipH="1">
            <a:off x="5486400" y="2171700"/>
            <a:ext cx="304800" cy="476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1981200" y="54864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EXIM BANK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715000" y="5486400"/>
            <a:ext cx="13716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EXIM BANK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352800" y="5715000"/>
            <a:ext cx="2362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3352800" y="5943600"/>
            <a:ext cx="2362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1" idx="0"/>
            <a:endCxn id="16" idx="2"/>
          </p:cNvCxnSpPr>
          <p:nvPr/>
        </p:nvCxnSpPr>
        <p:spPr>
          <a:xfrm flipV="1">
            <a:off x="2667000" y="4953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7" idx="2"/>
            <a:endCxn id="42" idx="0"/>
          </p:cNvCxnSpPr>
          <p:nvPr/>
        </p:nvCxnSpPr>
        <p:spPr>
          <a:xfrm>
            <a:off x="6400800" y="4953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438400" y="4953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609600" y="2171700"/>
            <a:ext cx="685800" cy="16383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INSURANCE</a:t>
            </a:r>
          </a:p>
        </p:txBody>
      </p:sp>
      <p:cxnSp>
        <p:nvCxnSpPr>
          <p:cNvPr id="53" name="Straight Arrow Connector 52"/>
          <p:cNvCxnSpPr>
            <a:stCxn id="4" idx="1"/>
            <a:endCxn id="51" idx="3"/>
          </p:cNvCxnSpPr>
          <p:nvPr/>
        </p:nvCxnSpPr>
        <p:spPr>
          <a:xfrm flipH="1" flipV="1">
            <a:off x="1295400" y="2990850"/>
            <a:ext cx="1524000" cy="476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51" idx="3"/>
          </p:cNvCxnSpPr>
          <p:nvPr/>
        </p:nvCxnSpPr>
        <p:spPr>
          <a:xfrm flipV="1">
            <a:off x="1295400" y="2647950"/>
            <a:ext cx="2362200" cy="342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3798570" y="762000"/>
            <a:ext cx="1524000" cy="533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REINSURER</a:t>
            </a:r>
          </a:p>
        </p:txBody>
      </p:sp>
      <p:cxnSp>
        <p:nvCxnSpPr>
          <p:cNvPr id="58" name="Straight Arrow Connector 57"/>
          <p:cNvCxnSpPr>
            <a:stCxn id="51" idx="0"/>
            <a:endCxn id="56" idx="1"/>
          </p:cNvCxnSpPr>
          <p:nvPr/>
        </p:nvCxnSpPr>
        <p:spPr>
          <a:xfrm flipV="1">
            <a:off x="952500" y="1028700"/>
            <a:ext cx="284607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981200" y="50292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REFINANCE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65334" y="5525869"/>
            <a:ext cx="2021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REFINANCE / LINES </a:t>
            </a:r>
          </a:p>
          <a:p>
            <a:pPr algn="ctr"/>
            <a:r>
              <a:rPr lang="en-US" dirty="0"/>
              <a:t>OF CREDIT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430393" y="4343400"/>
            <a:ext cx="209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LETTER OF CREDIT </a:t>
            </a:r>
          </a:p>
          <a:p>
            <a:pPr algn="ctr"/>
            <a:r>
              <a:rPr lang="en-US" dirty="0"/>
              <a:t>(THROUGH PARTIES)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505200" y="5061466"/>
            <a:ext cx="2133600" cy="42493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SETTLEMENT BANK</a:t>
            </a:r>
          </a:p>
        </p:txBody>
      </p:sp>
      <p:cxnSp>
        <p:nvCxnSpPr>
          <p:cNvPr id="64" name="Straight Arrow Connector 63"/>
          <p:cNvCxnSpPr>
            <a:stCxn id="16" idx="2"/>
            <a:endCxn id="62" idx="1"/>
          </p:cNvCxnSpPr>
          <p:nvPr/>
        </p:nvCxnSpPr>
        <p:spPr>
          <a:xfrm>
            <a:off x="2667000" y="4953000"/>
            <a:ext cx="838200" cy="3209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2" idx="3"/>
            <a:endCxn id="17" idx="2"/>
          </p:cNvCxnSpPr>
          <p:nvPr/>
        </p:nvCxnSpPr>
        <p:spPr>
          <a:xfrm flipV="1">
            <a:off x="5638800" y="4953000"/>
            <a:ext cx="762000" cy="3209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04800" y="120134"/>
            <a:ext cx="844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SAMPLE ECOSYSTEM OF AN INTERNATIONAL TRADE TRANSACTION</a:t>
            </a:r>
          </a:p>
        </p:txBody>
      </p:sp>
    </p:spTree>
    <p:extLst>
      <p:ext uri="{BB962C8B-B14F-4D97-AF65-F5344CB8AC3E}">
        <p14:creationId xmlns:p14="http://schemas.microsoft.com/office/powerpoint/2010/main" val="2406084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List of Documents in an International Trade Transaction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1. Pro Forma Invoice</a:t>
            </a:r>
          </a:p>
          <a:p>
            <a:r>
              <a:rPr lang="en-US" sz="2400" dirty="0"/>
              <a:t>2. Purchase Order</a:t>
            </a:r>
          </a:p>
          <a:p>
            <a:r>
              <a:rPr lang="en-US" sz="2400" dirty="0"/>
              <a:t>3. Letter(s) of Credit</a:t>
            </a:r>
          </a:p>
          <a:p>
            <a:r>
              <a:rPr lang="en-US" sz="2400" dirty="0"/>
              <a:t>4. Bills Discounting by Seller’s Bank</a:t>
            </a:r>
          </a:p>
          <a:p>
            <a:r>
              <a:rPr lang="en-US" sz="2400" dirty="0"/>
              <a:t>5. Refinance – Seller’s Bank to EXIM Banks</a:t>
            </a:r>
          </a:p>
          <a:p>
            <a:pPr marL="342900" lvl="2" indent="-342900"/>
            <a:r>
              <a:rPr lang="en-US" sz="2400" dirty="0"/>
              <a:t>6. Lines of Credit between EXIM Banks</a:t>
            </a:r>
          </a:p>
          <a:p>
            <a:pPr marL="342900" lvl="2" indent="-342900"/>
            <a:r>
              <a:rPr lang="en-US" sz="2400" dirty="0"/>
              <a:t>7. Certification of Origin (Kimberly Process Certification, </a:t>
            </a:r>
            <a:r>
              <a:rPr lang="en-US" sz="2400" dirty="0" err="1"/>
              <a:t>etc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8. Invoice To</a:t>
            </a:r>
          </a:p>
          <a:p>
            <a:pPr lvl="1"/>
            <a:r>
              <a:rPr lang="en-US" dirty="0"/>
              <a:t>Buyer</a:t>
            </a:r>
          </a:p>
          <a:p>
            <a:pPr lvl="1"/>
            <a:r>
              <a:rPr lang="en-US" dirty="0"/>
              <a:t>Insurance</a:t>
            </a:r>
          </a:p>
          <a:p>
            <a:pPr lvl="1"/>
            <a:r>
              <a:rPr lang="en-US" dirty="0"/>
              <a:t>Shipper – Multi-Modal</a:t>
            </a:r>
          </a:p>
          <a:p>
            <a:pPr lvl="1"/>
            <a:r>
              <a:rPr lang="en-US" dirty="0"/>
              <a:t>Customs</a:t>
            </a:r>
          </a:p>
          <a:p>
            <a:pPr marL="411163" lvl="1" indent="-342900">
              <a:buFont typeface="Arial" panose="020B0604020202020204" pitchFamily="34" charset="0"/>
              <a:buChar char="•"/>
            </a:pPr>
            <a:r>
              <a:rPr lang="en-US" dirty="0"/>
              <a:t>9.	</a:t>
            </a:r>
            <a:r>
              <a:rPr lang="en-US" dirty="0" err="1"/>
              <a:t>eVerification</a:t>
            </a:r>
            <a:r>
              <a:rPr lang="en-US" dirty="0"/>
              <a:t> of genuineness of Documents between</a:t>
            </a:r>
          </a:p>
          <a:p>
            <a:pPr marL="811213" lvl="2" indent="-342900">
              <a:buFont typeface="Courier New" panose="02070309020205020404" pitchFamily="49" charset="0"/>
              <a:buChar char="o"/>
            </a:pPr>
            <a:r>
              <a:rPr lang="en-US" sz="2400" dirty="0"/>
              <a:t>Banks – Letters of Credit</a:t>
            </a:r>
          </a:p>
          <a:p>
            <a:pPr marL="811213" lvl="2" indent="-342900">
              <a:buFont typeface="Courier New" panose="02070309020205020404" pitchFamily="49" charset="0"/>
              <a:buChar char="o"/>
            </a:pPr>
            <a:r>
              <a:rPr lang="en-US" sz="2400" dirty="0"/>
              <a:t>Customs – Description / Price of Goods, </a:t>
            </a:r>
            <a:r>
              <a:rPr lang="en-US" sz="2400" dirty="0" err="1"/>
              <a:t>etc</a:t>
            </a:r>
            <a:endParaRPr lang="en-US" sz="2400" dirty="0"/>
          </a:p>
          <a:p>
            <a:pPr marL="811213" lvl="2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9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pieces of business information are extracted by Information Systems from </a:t>
            </a:r>
            <a:r>
              <a:rPr lang="en-US" dirty="0" err="1"/>
              <a:t>XBRLised</a:t>
            </a:r>
            <a:r>
              <a:rPr lang="en-US" dirty="0"/>
              <a:t> Documents and re-used with or without additional pieces of business information and transmitted for onward use.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4267200"/>
            <a:ext cx="6042025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721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886200" y="2514600"/>
            <a:ext cx="15240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52600" y="1981200"/>
            <a:ext cx="15240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XBRL – GL DOCS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19800" y="2514600"/>
            <a:ext cx="15240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XBRL – GL DOCS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52600" y="3048000"/>
            <a:ext cx="15240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INPUTS</a:t>
            </a:r>
          </a:p>
        </p:txBody>
      </p:sp>
      <p:cxnSp>
        <p:nvCxnSpPr>
          <p:cNvPr id="8" name="Elbow Connector 7"/>
          <p:cNvCxnSpPr>
            <a:stCxn id="4" idx="3"/>
            <a:endCxn id="3" idx="1"/>
          </p:cNvCxnSpPr>
          <p:nvPr/>
        </p:nvCxnSpPr>
        <p:spPr>
          <a:xfrm>
            <a:off x="3276600" y="2362200"/>
            <a:ext cx="609600" cy="533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6" idx="3"/>
            <a:endCxn id="3" idx="1"/>
          </p:cNvCxnSpPr>
          <p:nvPr/>
        </p:nvCxnSpPr>
        <p:spPr>
          <a:xfrm flipV="1">
            <a:off x="3276600" y="2895600"/>
            <a:ext cx="609600" cy="533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3"/>
            <a:endCxn id="5" idx="1"/>
          </p:cNvCxnSpPr>
          <p:nvPr/>
        </p:nvCxnSpPr>
        <p:spPr>
          <a:xfrm>
            <a:off x="5410200" y="28956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5" idx="3"/>
            <a:endCxn id="4" idx="0"/>
          </p:cNvCxnSpPr>
          <p:nvPr/>
        </p:nvCxnSpPr>
        <p:spPr>
          <a:xfrm flipH="1" flipV="1">
            <a:off x="2514600" y="1981200"/>
            <a:ext cx="5029200" cy="914400"/>
          </a:xfrm>
          <a:prstGeom prst="bentConnector4">
            <a:avLst>
              <a:gd name="adj1" fmla="val -4545"/>
              <a:gd name="adj2" fmla="val 125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4586" y="304800"/>
            <a:ext cx="7749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PROCESS CYCLE DIAGRAM AT EACH USER OF INFORMATION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44958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words of Eric E Cohen, the founding father of XBRL GL, “</a:t>
            </a:r>
            <a:r>
              <a:rPr lang="en-US" i="1" dirty="0"/>
              <a:t>pieces of business information can be entered anywhere in a supply chain, flow into a company’s general ledger, then be reported out in any form needed by the company or its trading Partners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3413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A181B-78AA-4314-BE9F-32BFD0729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OF TECHNOLOGIES / STANDARDS AND UN LAW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63CF7-8225-4AD4-969D-22B1E6357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Whereas various Technologies have been developed Independently – the use case intends to harmoniously apply the same – </a:t>
            </a:r>
          </a:p>
          <a:p>
            <a:r>
              <a:rPr lang="en-US" sz="2800" dirty="0"/>
              <a:t>UNCITRAL Model Law on Electronic Transferable Records (MLETR)</a:t>
            </a:r>
          </a:p>
          <a:p>
            <a:r>
              <a:rPr lang="en-IN" sz="2800" dirty="0"/>
              <a:t>Blockchain – Distributed Ledger as Repository of Data and Smart Contracts</a:t>
            </a:r>
          </a:p>
          <a:p>
            <a:r>
              <a:rPr lang="en-IN" sz="2800" dirty="0"/>
              <a:t>XBRL GL – The Data Standard</a:t>
            </a:r>
          </a:p>
          <a:p>
            <a:r>
              <a:rPr lang="en-IN" sz="2800" dirty="0"/>
              <a:t>HSN – The Standard for Nomenclature of Goods</a:t>
            </a:r>
          </a:p>
          <a:p>
            <a:r>
              <a:rPr lang="en-IN" sz="2800" dirty="0"/>
              <a:t>ISO 20022 – The Standard for Payment messaging</a:t>
            </a:r>
          </a:p>
        </p:txBody>
      </p:sp>
    </p:spTree>
    <p:extLst>
      <p:ext uri="{BB962C8B-B14F-4D97-AF65-F5344CB8AC3E}">
        <p14:creationId xmlns:p14="http://schemas.microsoft.com/office/powerpoint/2010/main" val="380524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499</Words>
  <Application>Microsoft Office PowerPoint</Application>
  <PresentationFormat>On-screen Show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PAPERLESS INTERNATIONAL TRADE</vt:lpstr>
      <vt:lpstr>BACKGROUND</vt:lpstr>
      <vt:lpstr>KEY DRIVER</vt:lpstr>
      <vt:lpstr>THE HYPOTHESIS</vt:lpstr>
      <vt:lpstr>PRESENT SCENARIO</vt:lpstr>
      <vt:lpstr>PowerPoint Presentation</vt:lpstr>
      <vt:lpstr>Sample List of Documents in an International Trade Transaction</vt:lpstr>
      <vt:lpstr>PROPOSED SCENARIO</vt:lpstr>
      <vt:lpstr>PowerPoint Presentation</vt:lpstr>
      <vt:lpstr>APPLICATION OF TECHNOLOGIES / STANDARDS AND UN LAW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XBRL GL FOR TRANSACTIONS</dc:title>
  <dc:creator>Admin</dc:creator>
  <cp:lastModifiedBy>Nirmal Ghorawat</cp:lastModifiedBy>
  <cp:revision>20</cp:revision>
  <dcterms:created xsi:type="dcterms:W3CDTF">2013-05-21T11:20:32Z</dcterms:created>
  <dcterms:modified xsi:type="dcterms:W3CDTF">2020-11-12T10:16:35Z</dcterms:modified>
</cp:coreProperties>
</file>